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4"/>
    <p:sldMasterId id="2147483687" r:id="rId5"/>
    <p:sldMasterId id="2147483688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y="5143500" cx="9144000"/>
  <p:notesSz cx="6858000" cy="9144000"/>
  <p:embeddedFontLst>
    <p:embeddedFont>
      <p:font typeface="Raleway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Montserrat Black"/>
      <p:bold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Montserrat ExtraBold"/>
      <p:bold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Black-boldItalic.fntdata"/><Relationship Id="rId23" Type="http://schemas.openxmlformats.org/officeDocument/2006/relationships/font" Target="fonts/MontserratBlack-bold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MontserratExtraBold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0" Type="http://schemas.openxmlformats.org/officeDocument/2006/relationships/font" Target="fonts/MontserratExtraBold-boldItalic.fnt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font" Target="fonts/Raleway-regular.fntdata"/><Relationship Id="rId14" Type="http://schemas.openxmlformats.org/officeDocument/2006/relationships/slide" Target="slides/slide7.xml"/><Relationship Id="rId17" Type="http://schemas.openxmlformats.org/officeDocument/2006/relationships/font" Target="fonts/Raleway-italic.fntdata"/><Relationship Id="rId16" Type="http://schemas.openxmlformats.org/officeDocument/2006/relationships/font" Target="fonts/Raleway-bold.fntdata"/><Relationship Id="rId19" Type="http://schemas.openxmlformats.org/officeDocument/2006/relationships/font" Target="fonts/Roboto-regular.fntdata"/><Relationship Id="rId18" Type="http://schemas.openxmlformats.org/officeDocument/2006/relationships/font" Target="fonts/Raleway-bold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02cb8f9a08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g202cb8f9a08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0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dc9d7b52e7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dc9d7b52e7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2d586db8940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2d586db8940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586db8940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d586db8940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2d586db8940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2d586db8940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d586db8940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d586db8940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d586db8940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d586db8940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4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1">
  <p:cSld name="CUSTOM_2_1">
    <p:bg>
      <p:bgPr>
        <a:solidFill>
          <a:srgbClr val="21212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10"/>
            <a:ext cx="9144003" cy="5143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 de Título">
  <p:cSld name="1_Slide de Título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6" name="Google Shape;56;p15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200"/>
            </a:lvl9pPr>
          </a:lstStyle>
          <a:p/>
        </p:txBody>
      </p:sp>
      <p:sp>
        <p:nvSpPr>
          <p:cNvPr id="57" name="Google Shape;57;p15"/>
          <p:cNvSpPr txBox="1"/>
          <p:nvPr>
            <p:ph idx="12" type="sldNum"/>
          </p:nvPr>
        </p:nvSpPr>
        <p:spPr>
          <a:xfrm>
            <a:off x="1509090" y="4869656"/>
            <a:ext cx="4758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8" name="Google Shape;58;p15"/>
          <p:cNvSpPr txBox="1"/>
          <p:nvPr>
            <p:ph idx="2" type="body"/>
          </p:nvPr>
        </p:nvSpPr>
        <p:spPr>
          <a:xfrm>
            <a:off x="0" y="4869656"/>
            <a:ext cx="15087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1400"/>
            </a:lvl1pPr>
            <a:lvl2pPr indent="-3429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1100"/>
            </a:lvl2pPr>
            <a:lvl3pPr indent="-32385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500"/>
              <a:buChar char="•"/>
              <a:defRPr sz="1100"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100"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100"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100"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100"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100"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Char char="•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>
  <p:cSld name="TWO_OBJECTS_WITH_TEXT_1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6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61" name="Google Shape;61;p16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2" name="Google Shape;62;p16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9pPr>
          </a:lstStyle>
          <a:p/>
        </p:txBody>
      </p:sp>
      <p:sp>
        <p:nvSpPr>
          <p:cNvPr id="63" name="Google Shape;63;p16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64" name="Google Shape;64;p16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9pPr>
          </a:lstStyle>
          <a:p/>
        </p:txBody>
      </p:sp>
      <p:sp>
        <p:nvSpPr>
          <p:cNvPr id="65" name="Google Shape;65;p1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6" name="Google Shape;66;p1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67" name="Google Shape;67;p1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TITLE_2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0" name="Google Shape;70;p17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1" name="Google Shape;71;p1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3" name="Google Shape;73;p1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Slide de Título">
  <p:cSld name="TITLE_3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76" name="Google Shape;76;p18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7" name="Google Shape;77;p1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8" name="Google Shape;78;p1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 1">
  <p:cSld name="TWO_OBJECTS_WITH_TEXT_2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82" name="Google Shape;82;p19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3" name="Google Shape;83;p19"/>
          <p:cNvSpPr txBox="1"/>
          <p:nvPr>
            <p:ph idx="2" type="body"/>
          </p:nvPr>
        </p:nvSpPr>
        <p:spPr>
          <a:xfrm>
            <a:off x="629841" y="1878806"/>
            <a:ext cx="38685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9pPr>
          </a:lstStyle>
          <a:p/>
        </p:txBody>
      </p:sp>
      <p:sp>
        <p:nvSpPr>
          <p:cNvPr id="84" name="Google Shape;84;p19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5" name="Google Shape;85;p19"/>
          <p:cNvSpPr txBox="1"/>
          <p:nvPr>
            <p:ph idx="4" type="body"/>
          </p:nvPr>
        </p:nvSpPr>
        <p:spPr>
          <a:xfrm>
            <a:off x="4629150" y="1878806"/>
            <a:ext cx="3887400" cy="2763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1pPr>
            <a:lvl2pPr indent="-317500" lvl="1" marL="914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2pPr>
            <a:lvl3pPr indent="-317500" lvl="2" marL="1371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3pPr>
            <a:lvl4pPr indent="-317500" lvl="3" marL="1828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4pPr>
            <a:lvl5pPr indent="-317500" lvl="4" marL="22860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100"/>
            </a:lvl9pPr>
          </a:lstStyle>
          <a:p/>
        </p:txBody>
      </p:sp>
      <p:sp>
        <p:nvSpPr>
          <p:cNvPr id="86" name="Google Shape;86;p1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7" name="Google Shape;87;p1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8" name="Google Shape;88;p1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Slide de Título 1">
  <p:cSld name="TITLE_4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0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Arial"/>
              <a:buNone/>
              <a:defRPr sz="45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91" name="Google Shape;91;p20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92" name="Google Shape;92;p2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94" name="Google Shape;94;p2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na01">
  <p:cSld name="BLANK_2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57775" y="4254125"/>
            <a:ext cx="1509124" cy="1017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911100" y="-150000"/>
            <a:ext cx="1509124" cy="1017975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21"/>
          <p:cNvSpPr/>
          <p:nvPr/>
        </p:nvSpPr>
        <p:spPr>
          <a:xfrm>
            <a:off x="489125" y="470525"/>
            <a:ext cx="816300" cy="8163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1"/>
          <p:cNvSpPr txBox="1"/>
          <p:nvPr>
            <p:ph type="title"/>
          </p:nvPr>
        </p:nvSpPr>
        <p:spPr>
          <a:xfrm>
            <a:off x="1351350" y="430325"/>
            <a:ext cx="6787500" cy="9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ontserrat Black"/>
              <a:buNone/>
              <a:defRPr sz="3000">
                <a:latin typeface="Montserrat Black"/>
                <a:ea typeface="Montserrat Black"/>
                <a:cs typeface="Montserrat Black"/>
                <a:sym typeface="Montserrat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idx="1" type="subTitle"/>
          </p:nvPr>
        </p:nvSpPr>
        <p:spPr>
          <a:xfrm>
            <a:off x="874875" y="1570925"/>
            <a:ext cx="7036200" cy="303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577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.PreçosJumpy">
  <p:cSld name="TITLE_5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3" name="Google Shape;103;p2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4" name="Google Shape;104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05" name="Google Shape;105;p2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90493" y="142050"/>
            <a:ext cx="359438" cy="9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.Blank+Text">
  <p:cSld name="2_Title Slide_1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/>
          <p:nvPr/>
        </p:nvSpPr>
        <p:spPr>
          <a:xfrm>
            <a:off x="0" y="4850176"/>
            <a:ext cx="9144000" cy="293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23"/>
          <p:cNvSpPr txBox="1"/>
          <p:nvPr/>
        </p:nvSpPr>
        <p:spPr>
          <a:xfrm>
            <a:off x="6480799" y="4898734"/>
            <a:ext cx="24405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© 2023 DNC. Todos os direitos reservados.</a:t>
            </a:r>
            <a:endParaRPr b="1"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9" name="Google Shape;109;p23"/>
          <p:cNvSpPr txBox="1"/>
          <p:nvPr/>
        </p:nvSpPr>
        <p:spPr>
          <a:xfrm>
            <a:off x="224907" y="4898734"/>
            <a:ext cx="2250900" cy="19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Acesse </a:t>
            </a:r>
            <a:r>
              <a:rPr b="1" lang="pt-BR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escoladnc.com.br</a:t>
            </a:r>
            <a:endParaRPr b="1" sz="11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0" name="Google Shape;110;p23"/>
          <p:cNvSpPr txBox="1"/>
          <p:nvPr>
            <p:ph type="title"/>
          </p:nvPr>
        </p:nvSpPr>
        <p:spPr>
          <a:xfrm>
            <a:off x="355739" y="768750"/>
            <a:ext cx="38673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3"/>
          <p:cNvSpPr txBox="1"/>
          <p:nvPr>
            <p:ph idx="2" type="title"/>
          </p:nvPr>
        </p:nvSpPr>
        <p:spPr>
          <a:xfrm>
            <a:off x="355739" y="483563"/>
            <a:ext cx="4811100" cy="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3"/>
          <p:cNvSpPr txBox="1"/>
          <p:nvPr>
            <p:ph idx="1" type="body"/>
          </p:nvPr>
        </p:nvSpPr>
        <p:spPr>
          <a:xfrm>
            <a:off x="355739" y="1740075"/>
            <a:ext cx="37509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3" name="Google Shape;113;p23"/>
          <p:cNvSpPr txBox="1"/>
          <p:nvPr>
            <p:ph idx="3" type="body"/>
          </p:nvPr>
        </p:nvSpPr>
        <p:spPr>
          <a:xfrm>
            <a:off x="4628002" y="1740075"/>
            <a:ext cx="37509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114" name="Google Shape;114;p23"/>
          <p:cNvPicPr preferRelativeResize="0"/>
          <p:nvPr/>
        </p:nvPicPr>
        <p:blipFill rotWithShape="1">
          <a:blip r:embed="rId2">
            <a:alphaModFix/>
          </a:blip>
          <a:srcRect b="22827" l="61039" r="0" t="0"/>
          <a:stretch/>
        </p:blipFill>
        <p:spPr>
          <a:xfrm>
            <a:off x="8529275" y="145850"/>
            <a:ext cx="463675" cy="459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3.Blank+Text 1">
  <p:cSld name="2_Title Slide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4"/>
          <p:cNvSpPr txBox="1"/>
          <p:nvPr>
            <p:ph type="title"/>
          </p:nvPr>
        </p:nvSpPr>
        <p:spPr>
          <a:xfrm>
            <a:off x="355739" y="768750"/>
            <a:ext cx="3867300" cy="63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4"/>
          <p:cNvSpPr txBox="1"/>
          <p:nvPr>
            <p:ph idx="2" type="title"/>
          </p:nvPr>
        </p:nvSpPr>
        <p:spPr>
          <a:xfrm>
            <a:off x="355739" y="483563"/>
            <a:ext cx="4811100" cy="29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4"/>
          <p:cNvSpPr txBox="1"/>
          <p:nvPr>
            <p:ph idx="1" type="body"/>
          </p:nvPr>
        </p:nvSpPr>
        <p:spPr>
          <a:xfrm>
            <a:off x="355739" y="1740075"/>
            <a:ext cx="37509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19" name="Google Shape;119;p24"/>
          <p:cNvSpPr txBox="1"/>
          <p:nvPr>
            <p:ph idx="3" type="body"/>
          </p:nvPr>
        </p:nvSpPr>
        <p:spPr>
          <a:xfrm>
            <a:off x="4628002" y="1740075"/>
            <a:ext cx="3750900" cy="28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id="120" name="Google Shape;120;p24"/>
          <p:cNvPicPr preferRelativeResize="0"/>
          <p:nvPr/>
        </p:nvPicPr>
        <p:blipFill rotWithShape="1">
          <a:blip r:embed="rId2">
            <a:alphaModFix/>
          </a:blip>
          <a:srcRect b="22827" l="61039" r="0" t="0"/>
          <a:stretch/>
        </p:blipFill>
        <p:spPr>
          <a:xfrm>
            <a:off x="8529275" y="145850"/>
            <a:ext cx="463675" cy="459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9.PreçosJumpy 1">
  <p:cSld name="TITLE_6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3" name="Google Shape;123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rtl="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4" name="Google Shape;124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25" name="Google Shape;125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90493" y="142050"/>
            <a:ext cx="359438" cy="985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9.Fim">
  <p:cSld name="Title Slide_1_1">
    <p:bg>
      <p:bgPr>
        <a:solidFill>
          <a:schemeClr val="dk1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1714" cy="514221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6"/>
          <p:cNvSpPr txBox="1"/>
          <p:nvPr/>
        </p:nvSpPr>
        <p:spPr>
          <a:xfrm>
            <a:off x="-167554" y="4537425"/>
            <a:ext cx="9144000" cy="66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700" lIns="51450" spcFirstLastPara="1" rIns="51450" wrap="square" tIns="2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600"/>
              <a:buFont typeface="Arial"/>
              <a:buNone/>
            </a:pPr>
            <a:r>
              <a:rPr b="0" i="0" lang="pt-BR" sz="7900" u="none" cap="none" strike="noStrike">
                <a:solidFill>
                  <a:srgbClr val="EFEBE4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Obrigad</a:t>
            </a:r>
            <a:r>
              <a:rPr lang="pt-BR" sz="7900">
                <a:solidFill>
                  <a:srgbClr val="EFEBE4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o</a:t>
            </a:r>
            <a:r>
              <a:rPr b="0" i="0" lang="pt-BR" sz="7900" u="none" cap="none" strike="noStrike">
                <a:solidFill>
                  <a:srgbClr val="EFEBE4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.</a:t>
            </a:r>
            <a:endParaRPr b="0" i="0" sz="7900" u="none" cap="none" strike="noStrike">
              <a:solidFill>
                <a:srgbClr val="EFEBE4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1">
  <p:cSld name="CUSTOM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9"/>
          <p:cNvSpPr txBox="1"/>
          <p:nvPr>
            <p:ph type="ctrTitle"/>
          </p:nvPr>
        </p:nvSpPr>
        <p:spPr>
          <a:xfrm>
            <a:off x="623402" y="1168775"/>
            <a:ext cx="6498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36" name="Google Shape;136;p29"/>
          <p:cNvSpPr txBox="1"/>
          <p:nvPr>
            <p:ph idx="1" type="subTitle"/>
          </p:nvPr>
        </p:nvSpPr>
        <p:spPr>
          <a:xfrm>
            <a:off x="623400" y="3182125"/>
            <a:ext cx="4964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C6CACE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7" name="Google Shape;137;p29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 1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0"/>
          <p:cNvSpPr txBox="1"/>
          <p:nvPr>
            <p:ph type="ctrTitle"/>
          </p:nvPr>
        </p:nvSpPr>
        <p:spPr>
          <a:xfrm>
            <a:off x="899400" y="1541163"/>
            <a:ext cx="7345200" cy="131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0" name="Google Shape;140;p30"/>
          <p:cNvSpPr txBox="1"/>
          <p:nvPr>
            <p:ph idx="1" type="subTitle"/>
          </p:nvPr>
        </p:nvSpPr>
        <p:spPr>
          <a:xfrm>
            <a:off x="2089650" y="2809738"/>
            <a:ext cx="4964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C6CACE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1" name="Google Shape;141;p30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42" name="Google Shape;14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5224" y="4401426"/>
            <a:ext cx="973553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1"/>
          <p:cNvSpPr txBox="1"/>
          <p:nvPr>
            <p:ph type="title"/>
          </p:nvPr>
        </p:nvSpPr>
        <p:spPr>
          <a:xfrm>
            <a:off x="1163400" y="2150850"/>
            <a:ext cx="68172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5" name="Google Shape;145;p31"/>
          <p:cNvSpPr txBox="1"/>
          <p:nvPr>
            <p:ph idx="12" type="sldNum"/>
          </p:nvPr>
        </p:nvSpPr>
        <p:spPr>
          <a:xfrm>
            <a:off x="8189733" y="4352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8" name="Google Shape;148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49" name="Google Shape;149;p32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2" name="Google Shape;152;p33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3" name="Google Shape;153;p3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54" name="Google Shape;154;p33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34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5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0" name="Google Shape;160;p35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61" name="Google Shape;161;p35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6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64" name="Google Shape;164;p36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A3C7D"/>
              </a:solidFill>
            </a:endParaRPr>
          </a:p>
        </p:txBody>
      </p:sp>
      <p:sp>
        <p:nvSpPr>
          <p:cNvPr id="167" name="Google Shape;167;p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8" name="Google Shape;168;p3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9" name="Google Shape;169;p3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37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8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73" name="Google Shape;173;p38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9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6" name="Google Shape;176;p39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77" name="Google Shape;177;p39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0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erramento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1"/>
          <p:cNvSpPr txBox="1"/>
          <p:nvPr>
            <p:ph type="title"/>
          </p:nvPr>
        </p:nvSpPr>
        <p:spPr>
          <a:xfrm>
            <a:off x="-74400" y="3897850"/>
            <a:ext cx="8520600" cy="15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A3C7D"/>
              </a:buClr>
              <a:buSzPts val="2800"/>
              <a:buFont typeface="Montserrat"/>
              <a:buNone/>
              <a:defRPr b="1" sz="2800">
                <a:solidFill>
                  <a:srgbClr val="0A3C7D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1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1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1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1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1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1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1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b="1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2" name="Google Shape;132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6CACE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3" name="Google Shape;133;p28"/>
          <p:cNvSpPr txBox="1"/>
          <p:nvPr>
            <p:ph idx="12" type="sldNum"/>
          </p:nvPr>
        </p:nvSpPr>
        <p:spPr>
          <a:xfrm>
            <a:off x="8536108" y="4332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png"/><Relationship Id="rId4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1.pn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2"/>
          <p:cNvSpPr txBox="1"/>
          <p:nvPr/>
        </p:nvSpPr>
        <p:spPr>
          <a:xfrm>
            <a:off x="684225" y="2884100"/>
            <a:ext cx="62307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Gere planos de ação a partir de análises com SQL</a:t>
            </a:r>
            <a:endParaRPr sz="3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42"/>
          <p:cNvSpPr/>
          <p:nvPr/>
        </p:nvSpPr>
        <p:spPr>
          <a:xfrm>
            <a:off x="684225" y="2378200"/>
            <a:ext cx="1652700" cy="447300"/>
          </a:xfrm>
          <a:prstGeom prst="roundRect">
            <a:avLst>
              <a:gd fmla="val 16667" name="adj"/>
            </a:avLst>
          </a:prstGeom>
          <a:noFill/>
          <a:ln cap="flat" cmpd="sng" w="9525">
            <a:solidFill>
              <a:srgbClr val="0C70F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rgbClr val="EFEBE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DESAFIO</a:t>
            </a:r>
            <a:endParaRPr sz="2000">
              <a:solidFill>
                <a:srgbClr val="EFEBE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88" name="Google Shape;188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29425" y="-45600"/>
            <a:ext cx="1837900" cy="17950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42"/>
          <p:cNvPicPr preferRelativeResize="0"/>
          <p:nvPr/>
        </p:nvPicPr>
        <p:blipFill rotWithShape="1">
          <a:blip r:embed="rId5">
            <a:alphaModFix/>
          </a:blip>
          <a:srcRect b="20850" l="-15110" r="15110" t="-20850"/>
          <a:stretch/>
        </p:blipFill>
        <p:spPr>
          <a:xfrm>
            <a:off x="5478100" y="2653450"/>
            <a:ext cx="3856097" cy="2579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974775" y="349725"/>
            <a:ext cx="845374" cy="846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3"/>
          <p:cNvSpPr txBox="1"/>
          <p:nvPr>
            <p:ph idx="4294967295" type="title"/>
          </p:nvPr>
        </p:nvSpPr>
        <p:spPr>
          <a:xfrm>
            <a:off x="472200" y="150875"/>
            <a:ext cx="62415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solidFill>
                  <a:srgbClr val="000000"/>
                </a:solidFill>
              </a:rPr>
              <a:t>Dashboard</a:t>
            </a:r>
            <a:endParaRPr sz="1322">
              <a:solidFill>
                <a:srgbClr val="000000"/>
              </a:solidFill>
            </a:endParaRPr>
          </a:p>
        </p:txBody>
      </p:sp>
      <p:pic>
        <p:nvPicPr>
          <p:cNvPr id="196" name="Google Shape;19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4775" y="349725"/>
            <a:ext cx="845374" cy="846101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43"/>
          <p:cNvSpPr/>
          <p:nvPr/>
        </p:nvSpPr>
        <p:spPr>
          <a:xfrm flipH="1" rot="5400000">
            <a:off x="1656200" y="-405025"/>
            <a:ext cx="48900" cy="23007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ctr" bIns="290925" lIns="290925" spcFirstLastPara="1" rIns="290925" wrap="square" tIns="29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43"/>
          <p:cNvSpPr/>
          <p:nvPr/>
        </p:nvSpPr>
        <p:spPr>
          <a:xfrm>
            <a:off x="661200" y="1344400"/>
            <a:ext cx="7821600" cy="3264000"/>
          </a:xfrm>
          <a:prstGeom prst="roundRect">
            <a:avLst>
              <a:gd fmla="val 6905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9" name="Google Shape;199;p43"/>
          <p:cNvSpPr txBox="1"/>
          <p:nvPr/>
        </p:nvSpPr>
        <p:spPr>
          <a:xfrm>
            <a:off x="-1635000" y="6231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0A3C7D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0" name="Google Shape;200;p43"/>
          <p:cNvSpPr txBox="1"/>
          <p:nvPr/>
        </p:nvSpPr>
        <p:spPr>
          <a:xfrm>
            <a:off x="3072000" y="89120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1" name="Google Shape;20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5036" y="1344400"/>
            <a:ext cx="6553933" cy="326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4"/>
          <p:cNvSpPr txBox="1"/>
          <p:nvPr>
            <p:ph idx="4294967295" type="title"/>
          </p:nvPr>
        </p:nvSpPr>
        <p:spPr>
          <a:xfrm>
            <a:off x="472200" y="150875"/>
            <a:ext cx="62415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solidFill>
                  <a:srgbClr val="000000"/>
                </a:solidFill>
              </a:rPr>
              <a:t>Gráfico 1 - PIZZA</a:t>
            </a:r>
            <a:endParaRPr sz="1322">
              <a:solidFill>
                <a:srgbClr val="000000"/>
              </a:solidFill>
            </a:endParaRPr>
          </a:p>
        </p:txBody>
      </p:sp>
      <p:pic>
        <p:nvPicPr>
          <p:cNvPr id="207" name="Google Shape;20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4775" y="349725"/>
            <a:ext cx="845374" cy="846101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4"/>
          <p:cNvSpPr/>
          <p:nvPr/>
        </p:nvSpPr>
        <p:spPr>
          <a:xfrm flipH="1" rot="5400000">
            <a:off x="1656200" y="-405025"/>
            <a:ext cx="48900" cy="23007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ctr" bIns="290925" lIns="290925" spcFirstLastPara="1" rIns="290925" wrap="square" tIns="29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44"/>
          <p:cNvSpPr/>
          <p:nvPr/>
        </p:nvSpPr>
        <p:spPr>
          <a:xfrm>
            <a:off x="300825" y="1515350"/>
            <a:ext cx="2258700" cy="2307600"/>
          </a:xfrm>
          <a:prstGeom prst="roundRect">
            <a:avLst>
              <a:gd fmla="val 8488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0" name="Google Shape;210;p44"/>
          <p:cNvSpPr txBox="1"/>
          <p:nvPr/>
        </p:nvSpPr>
        <p:spPr>
          <a:xfrm>
            <a:off x="0" y="113045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1" name="Google Shape;211;p44"/>
          <p:cNvSpPr/>
          <p:nvPr/>
        </p:nvSpPr>
        <p:spPr>
          <a:xfrm>
            <a:off x="2915400" y="1515350"/>
            <a:ext cx="5570400" cy="3044100"/>
          </a:xfrm>
          <a:prstGeom prst="roundRect">
            <a:avLst>
              <a:gd fmla="val 3156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SELECT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`source`.`gender` AS `gender`,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`source`.`Qtd.` AS `Qtd.`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FROM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(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select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  (gender),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  count(*) as "Qtd."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from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  leads_basic_details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group by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  gender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) AS `source`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LIMIT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1048575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2" name="Google Shape;212;p44"/>
          <p:cNvSpPr txBox="1"/>
          <p:nvPr/>
        </p:nvSpPr>
        <p:spPr>
          <a:xfrm>
            <a:off x="2936550" y="853625"/>
            <a:ext cx="552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3" name="Google Shape;21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825" y="1838738"/>
            <a:ext cx="2258700" cy="1660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5"/>
          <p:cNvSpPr txBox="1"/>
          <p:nvPr>
            <p:ph idx="4294967295" type="title"/>
          </p:nvPr>
        </p:nvSpPr>
        <p:spPr>
          <a:xfrm>
            <a:off x="472200" y="150875"/>
            <a:ext cx="62415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solidFill>
                  <a:srgbClr val="000000"/>
                </a:solidFill>
              </a:rPr>
              <a:t>Gráfico 2 - CARTÃO</a:t>
            </a:r>
            <a:endParaRPr sz="1322">
              <a:solidFill>
                <a:srgbClr val="000000"/>
              </a:solidFill>
            </a:endParaRPr>
          </a:p>
        </p:txBody>
      </p:sp>
      <p:pic>
        <p:nvPicPr>
          <p:cNvPr id="219" name="Google Shape;21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4775" y="349725"/>
            <a:ext cx="845374" cy="846101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45"/>
          <p:cNvSpPr/>
          <p:nvPr/>
        </p:nvSpPr>
        <p:spPr>
          <a:xfrm flipH="1" rot="5400000">
            <a:off x="1656200" y="-405025"/>
            <a:ext cx="48900" cy="23007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ctr" bIns="290925" lIns="290925" spcFirstLastPara="1" rIns="290925" wrap="square" tIns="29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45"/>
          <p:cNvSpPr/>
          <p:nvPr/>
        </p:nvSpPr>
        <p:spPr>
          <a:xfrm>
            <a:off x="300825" y="1515350"/>
            <a:ext cx="2258700" cy="2307600"/>
          </a:xfrm>
          <a:prstGeom prst="roundRect">
            <a:avLst>
              <a:gd fmla="val 7865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2" name="Google Shape;222;p45"/>
          <p:cNvSpPr txBox="1"/>
          <p:nvPr/>
        </p:nvSpPr>
        <p:spPr>
          <a:xfrm>
            <a:off x="0" y="113045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3" name="Google Shape;223;p45"/>
          <p:cNvSpPr/>
          <p:nvPr/>
        </p:nvSpPr>
        <p:spPr>
          <a:xfrm>
            <a:off x="2915400" y="1515350"/>
            <a:ext cx="5570400" cy="3044100"/>
          </a:xfrm>
          <a:prstGeom prst="roundRect">
            <a:avLst>
              <a:gd fmla="val 3156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SELECT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AVG(`leads_basic_details`.`age`) AS `avg`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FROM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`leads_basic_details`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4" name="Google Shape;224;p45"/>
          <p:cNvSpPr txBox="1"/>
          <p:nvPr/>
        </p:nvSpPr>
        <p:spPr>
          <a:xfrm>
            <a:off x="2936550" y="853625"/>
            <a:ext cx="552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25" name="Google Shape;22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825" y="2120802"/>
            <a:ext cx="2258700" cy="1056223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6"/>
          <p:cNvSpPr txBox="1"/>
          <p:nvPr>
            <p:ph idx="4294967295" type="title"/>
          </p:nvPr>
        </p:nvSpPr>
        <p:spPr>
          <a:xfrm>
            <a:off x="472200" y="150875"/>
            <a:ext cx="62415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solidFill>
                  <a:srgbClr val="000000"/>
                </a:solidFill>
              </a:rPr>
              <a:t>Gráfico 3 - BARRAS</a:t>
            </a:r>
            <a:endParaRPr sz="1322">
              <a:solidFill>
                <a:srgbClr val="000000"/>
              </a:solidFill>
            </a:endParaRPr>
          </a:p>
        </p:txBody>
      </p:sp>
      <p:pic>
        <p:nvPicPr>
          <p:cNvPr id="231" name="Google Shape;231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4775" y="349725"/>
            <a:ext cx="845374" cy="84610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46"/>
          <p:cNvSpPr/>
          <p:nvPr/>
        </p:nvSpPr>
        <p:spPr>
          <a:xfrm flipH="1" rot="5400000">
            <a:off x="1656200" y="-405025"/>
            <a:ext cx="48900" cy="23007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ctr" bIns="290925" lIns="290925" spcFirstLastPara="1" rIns="290925" wrap="square" tIns="29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46"/>
          <p:cNvSpPr/>
          <p:nvPr/>
        </p:nvSpPr>
        <p:spPr>
          <a:xfrm>
            <a:off x="300825" y="1515350"/>
            <a:ext cx="2258700" cy="2307600"/>
          </a:xfrm>
          <a:prstGeom prst="roundRect">
            <a:avLst>
              <a:gd fmla="val 5996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4" name="Google Shape;234;p46"/>
          <p:cNvSpPr txBox="1"/>
          <p:nvPr/>
        </p:nvSpPr>
        <p:spPr>
          <a:xfrm>
            <a:off x="0" y="113045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235;p46"/>
          <p:cNvSpPr/>
          <p:nvPr/>
        </p:nvSpPr>
        <p:spPr>
          <a:xfrm>
            <a:off x="2915400" y="1515350"/>
            <a:ext cx="5570400" cy="3044100"/>
          </a:xfrm>
          <a:prstGeom prst="roundRect">
            <a:avLst>
              <a:gd fmla="val 3156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select 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count(lead_id) as QTD_pessoas , current_education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from leads_basic_details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group by current_education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order by QTD_pessoas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6" name="Google Shape;236;p46"/>
          <p:cNvSpPr txBox="1"/>
          <p:nvPr/>
        </p:nvSpPr>
        <p:spPr>
          <a:xfrm>
            <a:off x="2936550" y="853625"/>
            <a:ext cx="552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37" name="Google Shape;237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826" y="2115445"/>
            <a:ext cx="2258701" cy="1107428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7"/>
          <p:cNvSpPr txBox="1"/>
          <p:nvPr>
            <p:ph idx="4294967295" type="title"/>
          </p:nvPr>
        </p:nvSpPr>
        <p:spPr>
          <a:xfrm>
            <a:off x="472200" y="150875"/>
            <a:ext cx="62415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solidFill>
                  <a:srgbClr val="000000"/>
                </a:solidFill>
              </a:rPr>
              <a:t>Gráfico 4 - TABELA</a:t>
            </a:r>
            <a:endParaRPr sz="1322">
              <a:solidFill>
                <a:srgbClr val="000000"/>
              </a:solidFill>
            </a:endParaRPr>
          </a:p>
        </p:txBody>
      </p:sp>
      <p:pic>
        <p:nvPicPr>
          <p:cNvPr id="243" name="Google Shape;24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4775" y="349725"/>
            <a:ext cx="845374" cy="846101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47"/>
          <p:cNvSpPr/>
          <p:nvPr/>
        </p:nvSpPr>
        <p:spPr>
          <a:xfrm flipH="1" rot="5400000">
            <a:off x="1656200" y="-405025"/>
            <a:ext cx="48900" cy="23007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ctr" bIns="290925" lIns="290925" spcFirstLastPara="1" rIns="290925" wrap="square" tIns="29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47"/>
          <p:cNvSpPr/>
          <p:nvPr/>
        </p:nvSpPr>
        <p:spPr>
          <a:xfrm>
            <a:off x="300825" y="1515350"/>
            <a:ext cx="2258700" cy="2307600"/>
          </a:xfrm>
          <a:prstGeom prst="roundRect">
            <a:avLst>
              <a:gd fmla="val 4749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6" name="Google Shape;246;p47"/>
          <p:cNvSpPr txBox="1"/>
          <p:nvPr/>
        </p:nvSpPr>
        <p:spPr>
          <a:xfrm>
            <a:off x="0" y="1130450"/>
            <a:ext cx="3000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7" name="Google Shape;247;p47"/>
          <p:cNvSpPr/>
          <p:nvPr/>
        </p:nvSpPr>
        <p:spPr>
          <a:xfrm>
            <a:off x="2915400" y="1515350"/>
            <a:ext cx="5570400" cy="3044100"/>
          </a:xfrm>
          <a:prstGeom prst="roundRect">
            <a:avLst>
              <a:gd fmla="val 3156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select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    language, avg(watched_percentage)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from leads_demo_watched_details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where 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watched_percentage &gt; 0.5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group by language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order by avg(watched_percentage)</a:t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8" name="Google Shape;248;p47"/>
          <p:cNvSpPr txBox="1"/>
          <p:nvPr/>
        </p:nvSpPr>
        <p:spPr>
          <a:xfrm>
            <a:off x="2936550" y="853625"/>
            <a:ext cx="5528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49" name="Google Shape;249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0825" y="1583525"/>
            <a:ext cx="2258700" cy="2162585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8"/>
          <p:cNvSpPr txBox="1"/>
          <p:nvPr>
            <p:ph idx="4294967295" type="title"/>
          </p:nvPr>
        </p:nvSpPr>
        <p:spPr>
          <a:xfrm>
            <a:off x="472200" y="150875"/>
            <a:ext cx="6241500" cy="9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000">
                <a:solidFill>
                  <a:srgbClr val="000000"/>
                </a:solidFill>
              </a:rPr>
              <a:t>Gráfico 5 - LINHAS</a:t>
            </a:r>
            <a:endParaRPr sz="1322">
              <a:solidFill>
                <a:srgbClr val="000000"/>
              </a:solidFill>
            </a:endParaRPr>
          </a:p>
        </p:txBody>
      </p:sp>
      <p:pic>
        <p:nvPicPr>
          <p:cNvPr id="255" name="Google Shape;255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74775" y="349725"/>
            <a:ext cx="845374" cy="84610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48"/>
          <p:cNvSpPr/>
          <p:nvPr/>
        </p:nvSpPr>
        <p:spPr>
          <a:xfrm flipH="1" rot="5400000">
            <a:off x="1656200" y="-405025"/>
            <a:ext cx="48900" cy="2300700"/>
          </a:xfrm>
          <a:prstGeom prst="rect">
            <a:avLst/>
          </a:prstGeom>
          <a:solidFill>
            <a:srgbClr val="1C4587"/>
          </a:solidFill>
          <a:ln>
            <a:noFill/>
          </a:ln>
        </p:spPr>
        <p:txBody>
          <a:bodyPr anchorCtr="0" anchor="ctr" bIns="290925" lIns="290925" spcFirstLastPara="1" rIns="290925" wrap="square" tIns="2909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48"/>
          <p:cNvSpPr/>
          <p:nvPr/>
        </p:nvSpPr>
        <p:spPr>
          <a:xfrm>
            <a:off x="281450" y="1062275"/>
            <a:ext cx="8021400" cy="1578600"/>
          </a:xfrm>
          <a:prstGeom prst="roundRect">
            <a:avLst>
              <a:gd fmla="val 6686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8" name="Google Shape;258;p48"/>
          <p:cNvSpPr txBox="1"/>
          <p:nvPr/>
        </p:nvSpPr>
        <p:spPr>
          <a:xfrm>
            <a:off x="2096800" y="643475"/>
            <a:ext cx="77469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9" name="Google Shape;259;p48"/>
          <p:cNvSpPr/>
          <p:nvPr/>
        </p:nvSpPr>
        <p:spPr>
          <a:xfrm>
            <a:off x="281450" y="3088925"/>
            <a:ext cx="8204400" cy="1470600"/>
          </a:xfrm>
          <a:prstGeom prst="roundRect">
            <a:avLst>
              <a:gd fmla="val 3156" name="adj"/>
            </a:avLst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WITH sucessful_calls AS (SELECT * FROM leads_interaction_details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WHERE LOWER(call_status) = 'successful')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SELECT CAST(call_done_date as date) call_done_date, lead_gen_source,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    count(*) as leads_interaction_details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FROM sucessful_calls as sc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LEFT JOIN leads_basic_details as lbd ON sc.lead_id = lbd.lead_id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GROUP by call_done_date, lead_gen_source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200">
                <a:latin typeface="Raleway"/>
                <a:ea typeface="Raleway"/>
                <a:cs typeface="Raleway"/>
                <a:sym typeface="Raleway"/>
              </a:rPr>
              <a:t>ORDER BY call_done_date</a:t>
            </a:r>
            <a:endParaRPr i="1" sz="12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0" name="Google Shape;260;p48"/>
          <p:cNvSpPr txBox="1"/>
          <p:nvPr/>
        </p:nvSpPr>
        <p:spPr>
          <a:xfrm>
            <a:off x="281450" y="2672425"/>
            <a:ext cx="8204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t-BR" sz="1300">
                <a:latin typeface="Raleway"/>
                <a:ea typeface="Raleway"/>
                <a:cs typeface="Raleway"/>
                <a:sym typeface="Raleway"/>
              </a:rPr>
              <a:t>.</a:t>
            </a:r>
            <a:endParaRPr i="1" sz="13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61" name="Google Shape;26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0713" y="1061100"/>
            <a:ext cx="6382870" cy="15786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1C4587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NC 2024">
  <a:themeElements>
    <a:clrScheme name="Simple Light">
      <a:dk1>
        <a:srgbClr val="1D1D1D"/>
      </a:dk1>
      <a:lt1>
        <a:srgbClr val="FFFFFF"/>
      </a:lt1>
      <a:dk2>
        <a:srgbClr val="3D3D3D"/>
      </a:dk2>
      <a:lt2>
        <a:srgbClr val="C6CACE"/>
      </a:lt2>
      <a:accent1>
        <a:srgbClr val="0C70F2"/>
      </a:accent1>
      <a:accent2>
        <a:srgbClr val="0A3C7D"/>
      </a:accent2>
      <a:accent3>
        <a:srgbClr val="0E1D42"/>
      </a:accent3>
      <a:accent4>
        <a:srgbClr val="0C152A"/>
      </a:accent4>
      <a:accent5>
        <a:srgbClr val="00ABFF"/>
      </a:accent5>
      <a:accent6>
        <a:srgbClr val="3D3D3D"/>
      </a:accent6>
      <a:hlink>
        <a:srgbClr val="0C70F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41BC1"/>
      </a:accent1>
      <a:accent2>
        <a:srgbClr val="212121"/>
      </a:accent2>
      <a:accent3>
        <a:srgbClr val="78909C"/>
      </a:accent3>
      <a:accent4>
        <a:srgbClr val="B4B4B4"/>
      </a:accent4>
      <a:accent5>
        <a:srgbClr val="838383"/>
      </a:accent5>
      <a:accent6>
        <a:srgbClr val="5A5A59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